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Nunito SemiBold"/>
      <p:regular r:id="rId18"/>
      <p:bold r:id="rId19"/>
      <p:italic r:id="rId20"/>
      <p:boldItalic r:id="rId21"/>
    </p:embeddedFont>
    <p:embeddedFont>
      <p:font typeface="Nuni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italic.fntdata"/><Relationship Id="rId22" Type="http://schemas.openxmlformats.org/officeDocument/2006/relationships/font" Target="fonts/Nunito-regular.fntdata"/><Relationship Id="rId21" Type="http://schemas.openxmlformats.org/officeDocument/2006/relationships/font" Target="fonts/NunitoSemiBold-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NunitoSemiBold-bold.fntdata"/><Relationship Id="rId1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b5c130e8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b5c130e8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g8b5c130e8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6dd7d5a57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dd7d5a57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g6dd7d5a57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b5c130e8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b5c130e8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8b5c130e8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0001fe69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0001fe69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g70001fe69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8aa7f7815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aa7f7815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8aa7f7815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a4f3b0ce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a4f3b0ce7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8a4f3b0ce7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a4f3b0ce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8a4f3b0ce7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8a4f3b0ce7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a4f3b0ce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a4f3b0ce7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8a4f3b0ce7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d5112bfd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7d5112bf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kokohelpdesk.freshservice.com/itil/problems/82#c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presentation/d/1YPAGmKNOkYHvCOFytC6Q0-nmj6xtOafY_F7fdf7OgCs/edit?usp=sharing" TargetMode="External"/><Relationship Id="rId4" Type="http://schemas.openxmlformats.org/officeDocument/2006/relationships/hyperlink" Target="https://drive.google.com/file/d/1_QdYpaf4WLulIK-srxK5ov9jiHEh3Rh2/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Controller in 'REFILLED' State</a:t>
            </a:r>
            <a:r>
              <a:rPr lang="en-US"/>
              <a:t> Investigation</a:t>
            </a:r>
            <a:endParaRPr sz="2400"/>
          </a:p>
        </p:txBody>
      </p:sp>
      <p:sp>
        <p:nvSpPr>
          <p:cNvPr id="166" name="Google Shape;166;p19"/>
          <p:cNvSpPr txBox="1"/>
          <p:nvPr>
            <p:ph type="title"/>
          </p:nvPr>
        </p:nvSpPr>
        <p:spPr>
          <a:xfrm>
            <a:off x="6257925" y="36155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1800" u="sng">
                <a:solidFill>
                  <a:schemeClr val="hlink"/>
                </a:solidFill>
                <a:hlinkClick r:id="rId3"/>
              </a:rPr>
              <a:t>NOC: PRB-82</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Logs Analysis</a:t>
            </a:r>
            <a:endParaRPr/>
          </a:p>
        </p:txBody>
      </p:sp>
      <p:sp>
        <p:nvSpPr>
          <p:cNvPr id="233" name="Google Shape;233;p28"/>
          <p:cNvSpPr txBox="1"/>
          <p:nvPr>
            <p:ph idx="1" type="subTitle"/>
          </p:nvPr>
        </p:nvSpPr>
        <p:spPr>
          <a:xfrm>
            <a:off x="458700" y="1003050"/>
            <a:ext cx="11274600" cy="5326200"/>
          </a:xfrm>
          <a:prstGeom prst="rect">
            <a:avLst/>
          </a:prstGeom>
        </p:spPr>
        <p:txBody>
          <a:bodyPr anchorCtr="0" anchor="t" bIns="45700" lIns="91425" spcFirstLastPara="1" rIns="91425" wrap="square" tIns="45700">
            <a:noAutofit/>
          </a:bodyPr>
          <a:lstStyle/>
          <a:p>
            <a:pPr indent="-393700" lvl="0" marL="457200" rtl="0" algn="l">
              <a:spcBef>
                <a:spcPts val="1000"/>
              </a:spcBef>
              <a:spcAft>
                <a:spcPts val="0"/>
              </a:spcAft>
              <a:buSzPts val="2600"/>
              <a:buChar char="●"/>
            </a:pPr>
            <a:r>
              <a:rPr lang="en-US" sz="2600"/>
              <a:t>Logs of 4 affected KPs were analyzed (KP-0021, KP-0207, KP-0345, KP-0753), specifically at the time there was an issue completing their refill, with the following common observations made:</a:t>
            </a:r>
            <a:endParaRPr sz="2600"/>
          </a:p>
          <a:p>
            <a:pPr indent="-393700" lvl="0" marL="914400" rtl="0" algn="l">
              <a:spcBef>
                <a:spcPts val="0"/>
              </a:spcBef>
              <a:spcAft>
                <a:spcPts val="0"/>
              </a:spcAft>
              <a:buSzPts val="2600"/>
              <a:buChar char="➢"/>
            </a:pPr>
            <a:r>
              <a:rPr lang="en-US" sz="2600"/>
              <a:t>After closing safety valves, CTR state changes from REFILLING to REFILLED &amp; KP stays in that state</a:t>
            </a:r>
            <a:endParaRPr sz="2600"/>
          </a:p>
          <a:p>
            <a:pPr indent="-393700" lvl="0" marL="914400" rtl="0" algn="l">
              <a:spcBef>
                <a:spcPts val="0"/>
              </a:spcBef>
              <a:spcAft>
                <a:spcPts val="0"/>
              </a:spcAft>
              <a:buSzPts val="2600"/>
              <a:buChar char="➢"/>
            </a:pPr>
            <a:r>
              <a:rPr lang="en-US" sz="2600"/>
              <a:t>State does not change to IDLE even when refill door is supposedly closed (after refill team leave the KP)</a:t>
            </a:r>
            <a:endParaRPr sz="2600"/>
          </a:p>
          <a:p>
            <a:pPr indent="-393700" lvl="0" marL="914400" rtl="0" algn="l">
              <a:spcBef>
                <a:spcPts val="0"/>
              </a:spcBef>
              <a:spcAft>
                <a:spcPts val="0"/>
              </a:spcAft>
              <a:buSzPts val="2600"/>
              <a:buChar char="➢"/>
            </a:pPr>
            <a:r>
              <a:rPr lang="en-US" sz="2600"/>
              <a:t>Only KP restart changes state from REFILLED to IDLE</a:t>
            </a:r>
            <a:endParaRPr sz="2600"/>
          </a:p>
          <a:p>
            <a:pPr indent="-393700" lvl="0" marL="914400" rtl="0" algn="l">
              <a:spcBef>
                <a:spcPts val="0"/>
              </a:spcBef>
              <a:spcAft>
                <a:spcPts val="0"/>
              </a:spcAft>
              <a:buSzPts val="2600"/>
              <a:buChar char="➢"/>
            </a:pPr>
            <a:r>
              <a:rPr lang="en-US" sz="2600"/>
              <a:t>Troubleshooting steps from refill team do not solve issue (sometimes make it worse e.g. reopening valves after KP restart)</a:t>
            </a:r>
            <a:endParaRPr sz="2600"/>
          </a:p>
          <a:p>
            <a:pPr indent="-393700" lvl="0" marL="457200" rtl="0" algn="l">
              <a:spcBef>
                <a:spcPts val="0"/>
              </a:spcBef>
              <a:spcAft>
                <a:spcPts val="0"/>
              </a:spcAft>
              <a:buSzPts val="2600"/>
              <a:buChar char="●"/>
            </a:pPr>
            <a:r>
              <a:rPr lang="en-US" sz="2600"/>
              <a:t>This points to hardware issues as the root cause</a:t>
            </a:r>
            <a:endParaRPr sz="2600"/>
          </a:p>
        </p:txBody>
      </p:sp>
      <p:sp>
        <p:nvSpPr>
          <p:cNvPr id="234" name="Google Shape;234;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Root Cause(s): Fishbone Diagram</a:t>
            </a:r>
            <a:endParaRPr/>
          </a:p>
        </p:txBody>
      </p:sp>
      <p:sp>
        <p:nvSpPr>
          <p:cNvPr id="241" name="Google Shape;241;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42" name="Google Shape;242;p29"/>
          <p:cNvPicPr preferRelativeResize="0"/>
          <p:nvPr/>
        </p:nvPicPr>
        <p:blipFill>
          <a:blip r:embed="rId3">
            <a:alphaModFix/>
          </a:blip>
          <a:stretch>
            <a:fillRect/>
          </a:stretch>
        </p:blipFill>
        <p:spPr>
          <a:xfrm>
            <a:off x="829500" y="1364588"/>
            <a:ext cx="10533000" cy="41288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Possible Root Cause(s)</a:t>
            </a:r>
            <a:endParaRPr/>
          </a:p>
        </p:txBody>
      </p:sp>
      <p:sp>
        <p:nvSpPr>
          <p:cNvPr id="249" name="Google Shape;249;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Banging refill box door: Causes breakage of actuators/magnets/reed switches; increases reed switch distance</a:t>
            </a:r>
            <a:endParaRPr/>
          </a:p>
          <a:p>
            <a:pPr indent="-406400" lvl="0" marL="457200" rtl="0" algn="l">
              <a:spcBef>
                <a:spcPts val="0"/>
              </a:spcBef>
              <a:spcAft>
                <a:spcPts val="0"/>
              </a:spcAft>
              <a:buSzPts val="2800"/>
              <a:buChar char="●"/>
            </a:pPr>
            <a:r>
              <a:rPr lang="en-US"/>
              <a:t>Damage by rodents: Rodents chewing on refill box cable disables the door sensor thus causing hardware malfunction</a:t>
            </a:r>
            <a:endParaRPr/>
          </a:p>
          <a:p>
            <a:pPr indent="-406400" lvl="0" marL="457200" rtl="0" algn="l">
              <a:spcBef>
                <a:spcPts val="0"/>
              </a:spcBef>
              <a:spcAft>
                <a:spcPts val="0"/>
              </a:spcAft>
              <a:buSzPts val="2800"/>
              <a:buChar char="●"/>
            </a:pPr>
            <a:r>
              <a:rPr lang="en-US"/>
              <a:t>Assembly issues: </a:t>
            </a:r>
            <a:r>
              <a:rPr lang="en-US"/>
              <a:t>Misaligned refill door/door latch results to refill door not closing fully or actuating completely</a:t>
            </a:r>
            <a:endParaRPr/>
          </a:p>
        </p:txBody>
      </p:sp>
      <p:sp>
        <p:nvSpPr>
          <p:cNvPr id="250" name="Google Shape;250;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Recommendations</a:t>
            </a:r>
            <a:endParaRPr/>
          </a:p>
        </p:txBody>
      </p:sp>
      <p:sp>
        <p:nvSpPr>
          <p:cNvPr id="257" name="Google Shape;257;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8" name="Google Shape;258;p31"/>
          <p:cNvSpPr txBox="1"/>
          <p:nvPr>
            <p:ph idx="1" type="subTitle"/>
          </p:nvPr>
        </p:nvSpPr>
        <p:spPr>
          <a:xfrm>
            <a:off x="458700" y="1003050"/>
            <a:ext cx="11274600" cy="5311200"/>
          </a:xfrm>
          <a:prstGeom prst="rect">
            <a:avLst/>
          </a:prstGeom>
        </p:spPr>
        <p:txBody>
          <a:bodyPr anchorCtr="0" anchor="t" bIns="45700" lIns="91425" spcFirstLastPara="1" rIns="91425" wrap="square" tIns="45700">
            <a:noAutofit/>
          </a:bodyPr>
          <a:lstStyle/>
          <a:p>
            <a:pPr indent="-400050" lvl="0" marL="457200" rtl="0" algn="l">
              <a:spcBef>
                <a:spcPts val="1000"/>
              </a:spcBef>
              <a:spcAft>
                <a:spcPts val="0"/>
              </a:spcAft>
              <a:buSzPts val="2700"/>
              <a:buChar char="●"/>
            </a:pPr>
            <a:r>
              <a:rPr lang="en-US" sz="2700" u="sng">
                <a:solidFill>
                  <a:schemeClr val="hlink"/>
                </a:solidFill>
                <a:hlinkClick r:id="rId3"/>
              </a:rPr>
              <a:t>Retraining</a:t>
            </a:r>
            <a:r>
              <a:rPr lang="en-US" sz="2700"/>
              <a:t> of refill operators on:</a:t>
            </a:r>
            <a:endParaRPr sz="2700"/>
          </a:p>
          <a:p>
            <a:pPr indent="-400050" lvl="0" marL="914400" rtl="0" algn="l">
              <a:spcBef>
                <a:spcPts val="0"/>
              </a:spcBef>
              <a:spcAft>
                <a:spcPts val="0"/>
              </a:spcAft>
              <a:buSzPts val="2700"/>
              <a:buChar char="➢"/>
            </a:pPr>
            <a:r>
              <a:rPr lang="en-US" sz="2700"/>
              <a:t>Proper opening &amp; closing of refill door</a:t>
            </a:r>
            <a:endParaRPr sz="2700"/>
          </a:p>
          <a:p>
            <a:pPr indent="-400050" lvl="0" marL="914400" rtl="0" algn="l">
              <a:spcBef>
                <a:spcPts val="0"/>
              </a:spcBef>
              <a:spcAft>
                <a:spcPts val="0"/>
              </a:spcAft>
              <a:buSzPts val="2700"/>
              <a:buChar char="➢"/>
            </a:pPr>
            <a:r>
              <a:rPr lang="en-US" sz="2700"/>
              <a:t>Proper troubleshooting &amp; reporting steps to be taken when issue is encountered</a:t>
            </a:r>
            <a:endParaRPr sz="2700"/>
          </a:p>
          <a:p>
            <a:pPr indent="-400050" lvl="0" marL="457200" rtl="0" algn="l">
              <a:spcBef>
                <a:spcPts val="0"/>
              </a:spcBef>
              <a:spcAft>
                <a:spcPts val="0"/>
              </a:spcAft>
              <a:buSzPts val="2700"/>
              <a:buChar char="●"/>
            </a:pPr>
            <a:r>
              <a:rPr lang="en-US" sz="2700"/>
              <a:t>Close up refill hoses opening behind refill box, with a </a:t>
            </a:r>
            <a:r>
              <a:rPr lang="en-US" sz="2700" u="sng">
                <a:solidFill>
                  <a:schemeClr val="hlink"/>
                </a:solidFill>
                <a:hlinkClick r:id="rId4"/>
              </a:rPr>
              <a:t>refill box rodent grommet</a:t>
            </a:r>
            <a:r>
              <a:rPr lang="en-US" sz="2700"/>
              <a:t>, preventing rodents from entering refill box</a:t>
            </a:r>
            <a:endParaRPr sz="2700"/>
          </a:p>
          <a:p>
            <a:pPr indent="-400050" lvl="0" marL="457200" rtl="0" algn="l">
              <a:spcBef>
                <a:spcPts val="0"/>
              </a:spcBef>
              <a:spcAft>
                <a:spcPts val="0"/>
              </a:spcAft>
              <a:buSzPts val="2700"/>
              <a:buChar char="●"/>
            </a:pPr>
            <a:r>
              <a:rPr lang="en-US" sz="2700"/>
              <a:t>Introduce ‘CLOSE REFILL BOX’ screen to refill procedure, once refill is complete and valves are closed, providing visibility on whether refill door is closed or not</a:t>
            </a:r>
            <a:endParaRPr sz="2700"/>
          </a:p>
          <a:p>
            <a:pPr indent="-400050" lvl="0" marL="457200" rtl="0" algn="l">
              <a:spcBef>
                <a:spcPts val="0"/>
              </a:spcBef>
              <a:spcAft>
                <a:spcPts val="0"/>
              </a:spcAft>
              <a:buSzPts val="2700"/>
              <a:buChar char="●"/>
            </a:pPr>
            <a:r>
              <a:rPr lang="en-US" sz="2700"/>
              <a:t>Revise refill box design for next KP version</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Analyze</a:t>
            </a:r>
            <a:r>
              <a:rPr lang="en-US"/>
              <a:t> </a:t>
            </a:r>
            <a:endParaRPr/>
          </a:p>
          <a:p>
            <a:pPr indent="-457200" lvl="0" marL="609600" rtl="0" algn="l">
              <a:spcBef>
                <a:spcPts val="0"/>
              </a:spcBef>
              <a:spcAft>
                <a:spcPts val="0"/>
              </a:spcAft>
              <a:buSzPts val="2400"/>
              <a:buAutoNum type="arabicPeriod"/>
            </a:pPr>
            <a:r>
              <a:rPr lang="en-US" u="sng">
                <a:solidFill>
                  <a:schemeClr val="hlink"/>
                </a:solidFill>
                <a:hlinkClick action="ppaction://hlinkshowjump?jump=lastslide"/>
              </a:rPr>
              <a:t>Recommendations</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58700" y="861600"/>
            <a:ext cx="11274600" cy="51348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Agents have reported to NOC the ‘Hardware Error’ received on the KP screen when a customer tries to dispense fuel into a canister.</a:t>
            </a:r>
            <a:endParaRPr/>
          </a:p>
          <a:p>
            <a:pPr indent="-406400" lvl="0" marL="457200" rtl="0" algn="l">
              <a:spcBef>
                <a:spcPts val="0"/>
              </a:spcBef>
              <a:spcAft>
                <a:spcPts val="0"/>
              </a:spcAft>
              <a:buSzPts val="2800"/>
              <a:buChar char="●"/>
            </a:pPr>
            <a:r>
              <a:rPr lang="en-US"/>
              <a:t>Agents also report that the error occurs after a refill procedure on the KP is completed, and the refill team leaves.</a:t>
            </a:r>
            <a:endParaRPr/>
          </a:p>
          <a:p>
            <a:pPr indent="-406400" lvl="0" marL="457200" rtl="0" algn="l">
              <a:spcBef>
                <a:spcPts val="0"/>
              </a:spcBef>
              <a:spcAft>
                <a:spcPts val="0"/>
              </a:spcAft>
              <a:buSzPts val="2800"/>
              <a:buChar char="●"/>
            </a:pPr>
            <a:r>
              <a:rPr lang="en-US"/>
              <a:t>NOC report that the error occurs because the KP controller is in a ‘REFILLED’ state, but the screen returns to its idle state (playing ads). Remotely restarting the KP results in a change of the controller state to IDLE, thus customers are able to use the KP.</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86" name="Google Shape;186;p22"/>
          <p:cNvSpPr txBox="1"/>
          <p:nvPr>
            <p:ph idx="1" type="subTitle"/>
          </p:nvPr>
        </p:nvSpPr>
        <p:spPr>
          <a:xfrm>
            <a:off x="458700" y="861600"/>
            <a:ext cx="11274600" cy="51348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This issue affects the customers trying to dispense on an affected KP. They have to wait for a remote restart to be initiated by NOC so that they can buy fuel.</a:t>
            </a:r>
            <a:endParaRPr/>
          </a:p>
          <a:p>
            <a:pPr indent="-406400" lvl="0" marL="457200" rtl="0" algn="l">
              <a:spcBef>
                <a:spcPts val="0"/>
              </a:spcBef>
              <a:spcAft>
                <a:spcPts val="0"/>
              </a:spcAft>
              <a:buSzPts val="2800"/>
              <a:buChar char="●"/>
            </a:pPr>
            <a:r>
              <a:rPr lang="en-US"/>
              <a:t>The objective of this investigation is to reduce/eliminate the occurrences of this issue</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94" name="Google Shape;194;p23"/>
          <p:cNvSpPr txBox="1"/>
          <p:nvPr>
            <p:ph idx="1" type="subTitle"/>
          </p:nvPr>
        </p:nvSpPr>
        <p:spPr>
          <a:xfrm>
            <a:off x="458700" y="1003050"/>
            <a:ext cx="11274600" cy="52161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37 incidents of the ‘Controller in REFILLED state’ issue have been recorded from the start of March 2020 up to date, all of which were resolved by remotely restarting the affected KP</a:t>
            </a:r>
            <a:endParaRPr/>
          </a:p>
          <a:p>
            <a:pPr indent="-406400" lvl="0" marL="457200" rtl="0" algn="l">
              <a:spcBef>
                <a:spcPts val="0"/>
              </a:spcBef>
              <a:spcAft>
                <a:spcPts val="0"/>
              </a:spcAft>
              <a:buSzPts val="2800"/>
              <a:buChar char="●"/>
            </a:pPr>
            <a:r>
              <a:rPr lang="en-US"/>
              <a:t>23 different KPs have been affected by this issue, with KP-0130 having the most occurrences (6)</a:t>
            </a:r>
            <a:endParaRPr/>
          </a:p>
          <a:p>
            <a:pPr indent="-406400" lvl="0" marL="457200" rtl="0" algn="l">
              <a:spcBef>
                <a:spcPts val="0"/>
              </a:spcBef>
              <a:spcAft>
                <a:spcPts val="0"/>
              </a:spcAft>
              <a:buSzPts val="2800"/>
              <a:buChar char="●"/>
            </a:pPr>
            <a:r>
              <a:rPr lang="en-US"/>
              <a:t>Out of the 23 KPs, 17 have experienced the ‘REFILL_DOOR_OPEN’ issue separately, afterwards.</a:t>
            </a:r>
            <a:endParaRPr/>
          </a:p>
          <a:p>
            <a:pPr indent="-406400" lvl="0" marL="457200" rtl="0" algn="l">
              <a:spcBef>
                <a:spcPts val="0"/>
              </a:spcBef>
              <a:spcAft>
                <a:spcPts val="0"/>
              </a:spcAft>
              <a:buSzPts val="2800"/>
              <a:buChar char="●"/>
            </a:pPr>
            <a:r>
              <a:rPr lang="en-US"/>
              <a:t>Out of these 17, KP-0753 and KP-0021 have the most occurrences of the ‘REFILL_DOOR_OPEN’ issue (3), followed by KP-0130, 0053, 0094, 0206 and 0426 with two occurrences</a:t>
            </a:r>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202" name="Google Shape;202;p24"/>
          <p:cNvSpPr txBox="1"/>
          <p:nvPr>
            <p:ph idx="1" type="subTitle"/>
          </p:nvPr>
        </p:nvSpPr>
        <p:spPr>
          <a:xfrm>
            <a:off x="458700" y="1003050"/>
            <a:ext cx="11274600" cy="5216100"/>
          </a:xfrm>
          <a:prstGeom prst="rect">
            <a:avLst/>
          </a:prstGeom>
        </p:spPr>
        <p:txBody>
          <a:bodyPr anchorCtr="0" anchor="t" bIns="91425" lIns="91425" spcFirstLastPara="1" rIns="91425" wrap="square" tIns="0">
            <a:noAutofit/>
          </a:bodyPr>
          <a:lstStyle/>
          <a:p>
            <a:pPr indent="-393700" lvl="0" marL="457200" rtl="0" algn="l">
              <a:spcBef>
                <a:spcPts val="1000"/>
              </a:spcBef>
              <a:spcAft>
                <a:spcPts val="0"/>
              </a:spcAft>
              <a:buSzPts val="2600"/>
              <a:buChar char="●"/>
            </a:pPr>
            <a:r>
              <a:rPr lang="en-US" sz="2600"/>
              <a:t>This points to a direct relation between KPs that experience the ‘Controller in REFILLED state’ and ‘REFILL_DOOR_OPEN’ issue, necessitating the need to investigate findings from the maintenance team on checking the ‘REFILL_DOOR_OPEN’ causes.</a:t>
            </a:r>
            <a:endParaRPr sz="2600"/>
          </a:p>
          <a:p>
            <a:pPr indent="-393700" lvl="0" marL="457200" rtl="0" algn="l">
              <a:spcBef>
                <a:spcPts val="0"/>
              </a:spcBef>
              <a:spcAft>
                <a:spcPts val="0"/>
              </a:spcAft>
              <a:buSzPts val="2600"/>
              <a:buChar char="●"/>
            </a:pPr>
            <a:r>
              <a:rPr lang="en-US" sz="2600"/>
              <a:t>79 </a:t>
            </a:r>
            <a:r>
              <a:rPr lang="en-US" sz="2600"/>
              <a:t>incidents of the ‘REFILL_DOOR_OPEN’ issue have been recorded from the start of January 2020 up to date</a:t>
            </a:r>
            <a:endParaRPr sz="2600"/>
          </a:p>
          <a:p>
            <a:pPr indent="-393700" lvl="0" marL="457200" rtl="0" algn="l">
              <a:spcBef>
                <a:spcPts val="0"/>
              </a:spcBef>
              <a:spcAft>
                <a:spcPts val="0"/>
              </a:spcAft>
              <a:buSzPts val="2600"/>
              <a:buChar char="●"/>
            </a:pPr>
            <a:r>
              <a:rPr lang="en-US" sz="2600"/>
              <a:t>58 different KPs have been affected by this issue, with KP-0286 having the most occurrences (4), followed by KP-0753 &amp; KP-0021 with 3 occurrences</a:t>
            </a:r>
            <a:endParaRPr sz="2600"/>
          </a:p>
          <a:p>
            <a:pPr indent="-393700" lvl="0" marL="457200" rtl="0" algn="l">
              <a:spcBef>
                <a:spcPts val="0"/>
              </a:spcBef>
              <a:spcAft>
                <a:spcPts val="0"/>
              </a:spcAft>
              <a:buSzPts val="2600"/>
              <a:buChar char="●"/>
            </a:pPr>
            <a:r>
              <a:rPr lang="en-US" sz="2600"/>
              <a:t>The graph on the next slide summarizes the findings on the REFILL_DOOR_OPEN issue</a:t>
            </a:r>
            <a:endParaRPr sz="2600"/>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210" name="Google Shape;210;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1" name="Google Shape;211;p25" title="Chart"/>
          <p:cNvPicPr preferRelativeResize="0"/>
          <p:nvPr/>
        </p:nvPicPr>
        <p:blipFill>
          <a:blip r:embed="rId3">
            <a:alphaModFix/>
          </a:blip>
          <a:stretch>
            <a:fillRect/>
          </a:stretch>
        </p:blipFill>
        <p:spPr>
          <a:xfrm>
            <a:off x="2660513" y="1019750"/>
            <a:ext cx="6870974" cy="5216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218" name="Google Shape;218;p26"/>
          <p:cNvSpPr txBox="1"/>
          <p:nvPr>
            <p:ph idx="1" type="subTitle"/>
          </p:nvPr>
        </p:nvSpPr>
        <p:spPr>
          <a:xfrm>
            <a:off x="458699" y="1057145"/>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The following is a summary of the most common findings:</a:t>
            </a:r>
            <a:endParaRPr/>
          </a:p>
          <a:p>
            <a:pPr indent="-406400" lvl="0" marL="1371600" rtl="0" algn="l">
              <a:spcBef>
                <a:spcPts val="0"/>
              </a:spcBef>
              <a:spcAft>
                <a:spcPts val="0"/>
              </a:spcAft>
              <a:buSzPts val="2800"/>
              <a:buChar char="➢"/>
            </a:pPr>
            <a:r>
              <a:rPr lang="en-US"/>
              <a:t>Broken magnet/actuator/reed switch - 14</a:t>
            </a:r>
            <a:endParaRPr/>
          </a:p>
          <a:p>
            <a:pPr indent="-406400" lvl="0" marL="1371600" rtl="0" algn="l">
              <a:spcBef>
                <a:spcPts val="0"/>
              </a:spcBef>
              <a:spcAft>
                <a:spcPts val="0"/>
              </a:spcAft>
              <a:buSzPts val="2800"/>
              <a:buChar char="➢"/>
            </a:pPr>
            <a:r>
              <a:rPr lang="en-US"/>
              <a:t>Misaligned actuator &amp; reed switch - 13</a:t>
            </a:r>
            <a:endParaRPr/>
          </a:p>
          <a:p>
            <a:pPr indent="-406400" lvl="0" marL="1371600" rtl="0" algn="l">
              <a:spcBef>
                <a:spcPts val="0"/>
              </a:spcBef>
              <a:spcAft>
                <a:spcPts val="0"/>
              </a:spcAft>
              <a:buSzPts val="2800"/>
              <a:buChar char="➢"/>
            </a:pPr>
            <a:r>
              <a:rPr lang="en-US"/>
              <a:t>Misaligned door/door latch - 8</a:t>
            </a:r>
            <a:endParaRPr/>
          </a:p>
          <a:p>
            <a:pPr indent="-406400" lvl="0" marL="1371600" rtl="0" algn="l">
              <a:spcBef>
                <a:spcPts val="0"/>
              </a:spcBef>
              <a:spcAft>
                <a:spcPts val="0"/>
              </a:spcAft>
              <a:buSzPts val="2800"/>
              <a:buChar char="➢"/>
            </a:pPr>
            <a:r>
              <a:rPr lang="en-US"/>
              <a:t>Damage by rodents - 7</a:t>
            </a:r>
            <a:endParaRPr/>
          </a:p>
          <a:p>
            <a:pPr indent="-406400" lvl="0" marL="1371600" rtl="0" algn="l">
              <a:spcBef>
                <a:spcPts val="0"/>
              </a:spcBef>
              <a:spcAft>
                <a:spcPts val="0"/>
              </a:spcAft>
              <a:buSzPts val="2800"/>
              <a:buChar char="➢"/>
            </a:pPr>
            <a:r>
              <a:rPr lang="en-US"/>
              <a:t>Reed switch distance - 6</a:t>
            </a:r>
            <a:endParaRPr/>
          </a:p>
          <a:p>
            <a:pPr indent="-406400" lvl="0" marL="1371600" rtl="0" algn="l">
              <a:spcBef>
                <a:spcPts val="0"/>
              </a:spcBef>
              <a:spcAft>
                <a:spcPts val="0"/>
              </a:spcAft>
              <a:buSzPts val="2800"/>
              <a:buChar char="➢"/>
            </a:pPr>
            <a:r>
              <a:rPr lang="en-US"/>
              <a:t>Refill door open - 6</a:t>
            </a:r>
            <a:endParaRPr/>
          </a:p>
        </p:txBody>
      </p:sp>
      <p:sp>
        <p:nvSpPr>
          <p:cNvPr id="219" name="Google Shape;219;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5" name="Google Shape;225;p27"/>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226" name="Google Shape;226;p27"/>
          <p:cNvSpPr txBox="1"/>
          <p:nvPr>
            <p:ph idx="1" type="subTitle"/>
          </p:nvPr>
        </p:nvSpPr>
        <p:spPr>
          <a:xfrm>
            <a:off x="6740525" y="3812976"/>
            <a:ext cx="5095800" cy="8463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AutoNum type="arabicPeriod"/>
            </a:pPr>
            <a:r>
              <a:rPr lang="en-US"/>
              <a:t>KP Logs Analysis</a:t>
            </a:r>
            <a:endParaRPr/>
          </a:p>
          <a:p>
            <a:pPr indent="-342900" lvl="0" marL="457200" rtl="0" algn="l">
              <a:spcBef>
                <a:spcPts val="0"/>
              </a:spcBef>
              <a:spcAft>
                <a:spcPts val="0"/>
              </a:spcAft>
              <a:buSzPts val="1800"/>
              <a:buAutoNum type="arabicPeriod"/>
            </a:pPr>
            <a:r>
              <a:rPr lang="en-US"/>
              <a:t>Possible root cause(s)</a:t>
            </a:r>
            <a:endParaRPr/>
          </a:p>
          <a:p>
            <a:pPr indent="-342900" lvl="0" marL="457200" rtl="0" algn="l">
              <a:spcBef>
                <a:spcPts val="0"/>
              </a:spcBef>
              <a:spcAft>
                <a:spcPts val="0"/>
              </a:spcAft>
              <a:buSzPts val="1800"/>
              <a:buAutoNum type="arabicPeriod"/>
            </a:pPr>
            <a:r>
              <a:rPr lang="en-US"/>
              <a:t>Solution(s)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